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89" r:id="rId3"/>
    <p:sldId id="338" r:id="rId4"/>
    <p:sldId id="316" r:id="rId5"/>
    <p:sldId id="265" r:id="rId6"/>
    <p:sldId id="339" r:id="rId7"/>
    <p:sldId id="340" r:id="rId8"/>
    <p:sldId id="342" r:id="rId9"/>
    <p:sldId id="341" r:id="rId10"/>
    <p:sldId id="344" r:id="rId11"/>
    <p:sldId id="288" r:id="rId12"/>
  </p:sldIdLst>
  <p:sldSz cx="9144000" cy="5143500" type="screen16x9"/>
  <p:notesSz cx="6858000" cy="9144000"/>
  <p:defaultTextStyle>
    <a:defPPr>
      <a:defRPr lang="sv-S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000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76" y="1352"/>
      </p:cViewPr>
      <p:guideLst>
        <p:guide orient="horz" pos="2160"/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664990-B0CF-5A42-B94F-EC69E9B37873}" type="datetimeFigureOut">
              <a:rPr lang="en-US" smtClean="0"/>
              <a:t>12/4/19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A6D874-BEB4-0C43-856E-2D61F2070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446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95193A-E166-D740-9564-2BCA633A3D7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F82737-5AA3-C84A-AC50-FE09A6F0843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31519" y="4560480"/>
            <a:ext cx="5851800" cy="4320360"/>
          </a:xfrm>
        </p:spPr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4306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6D874-BEB4-0C43-856E-2D61F2070C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93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HH_ENG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8093" y="167352"/>
            <a:ext cx="1780736" cy="440761"/>
          </a:xfrm>
          <a:prstGeom prst="rect">
            <a:avLst/>
          </a:prstGeom>
        </p:spPr>
      </p:pic>
      <p:pic>
        <p:nvPicPr>
          <p:cNvPr id="7" name="Bildobjekt 6" descr="Mönster ppt.png"/>
          <p:cNvPicPr>
            <a:picLocks noChangeAspect="1"/>
          </p:cNvPicPr>
          <p:nvPr userDrawn="1"/>
        </p:nvPicPr>
        <p:blipFill>
          <a:blip r:embed="rId3"/>
          <a:srcRect t="20093" r="4333" b="28800"/>
          <a:stretch>
            <a:fillRect/>
          </a:stretch>
        </p:blipFill>
        <p:spPr>
          <a:xfrm>
            <a:off x="325652" y="773459"/>
            <a:ext cx="8513549" cy="3912842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Click to edit Master title style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Click to edit Master subtitle style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EB496-ABEF-44ED-A2F0-F0CF274C688E}" type="datetimeFigureOut">
              <a:rPr lang="sv-SE" smtClean="0"/>
              <a:t>2019-12-04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‹#›</a:t>
            </a:fld>
            <a:endParaRPr lang="sv-SE"/>
          </a:p>
        </p:txBody>
      </p:sp>
      <p:pic>
        <p:nvPicPr>
          <p:cNvPr id="9" name="Bildobjekt 8" descr="Sidfot_lång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" y="4860323"/>
            <a:ext cx="1600200" cy="18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03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Click to edit Master title style</a:t>
            </a:r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/>
              <a:t>Drag picture to placeholder or click icon to add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EB496-ABEF-44ED-A2F0-F0CF274C688E}" type="datetimeFigureOut">
              <a:rPr lang="sv-SE" smtClean="0"/>
              <a:t>2019-12-04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68526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Click to edit Master title style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EB496-ABEF-44ED-A2F0-F0CF274C688E}" type="datetimeFigureOut">
              <a:rPr lang="sv-SE" smtClean="0"/>
              <a:t>2019-12-04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030618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sv-SE"/>
              <a:t>Click to edit Master title style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EB496-ABEF-44ED-A2F0-F0CF274C688E}" type="datetimeFigureOut">
              <a:rPr lang="sv-SE" smtClean="0"/>
              <a:t>2019-12-04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87409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60948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368749" cy="857250"/>
          </a:xfrm>
        </p:spPr>
        <p:txBody>
          <a:bodyPr/>
          <a:lstStyle/>
          <a:p>
            <a:r>
              <a:rPr lang="sv-SE"/>
              <a:t>Click to edit Master title style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57200" y="1201500"/>
            <a:ext cx="8368748" cy="3393900"/>
          </a:xfrm>
        </p:spPr>
        <p:txBody>
          <a:bodyPr/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EB496-ABEF-44ED-A2F0-F0CF274C688E}" type="datetimeFigureOut">
              <a:rPr lang="sv-SE" smtClean="0"/>
              <a:t>2019-12-04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58067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Rubrikbild - Bl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objekt 10" descr="HH_ENG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8093" y="167352"/>
            <a:ext cx="1780736" cy="440761"/>
          </a:xfrm>
          <a:prstGeom prst="rect">
            <a:avLst/>
          </a:prstGeom>
        </p:spPr>
      </p:pic>
      <p:sp>
        <p:nvSpPr>
          <p:cNvPr id="8" name="Rektangel 7"/>
          <p:cNvSpPr/>
          <p:nvPr userDrawn="1"/>
        </p:nvSpPr>
        <p:spPr>
          <a:xfrm>
            <a:off x="325652" y="773459"/>
            <a:ext cx="8513549" cy="3912842"/>
          </a:xfrm>
          <a:prstGeom prst="rect">
            <a:avLst/>
          </a:prstGeom>
          <a:solidFill>
            <a:srgbClr val="00498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Click to edit Master title style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Click to edit Master subtitle style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EB496-ABEF-44ED-A2F0-F0CF274C688E}" type="datetimeFigureOut">
              <a:rPr lang="sv-SE" smtClean="0"/>
              <a:t>2019-12-04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‹#›</a:t>
            </a:fld>
            <a:endParaRPr lang="sv-SE"/>
          </a:p>
        </p:txBody>
      </p:sp>
      <p:pic>
        <p:nvPicPr>
          <p:cNvPr id="9" name="Bildobjekt 8" descr="Sidfot_lång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4860323"/>
            <a:ext cx="1600200" cy="18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832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Rubrikbild - 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 descr="HH_ENG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8093" y="167352"/>
            <a:ext cx="1780736" cy="440761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sv-SE"/>
              <a:t>Click to edit Master title style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Click to edit Master subtitle style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EB496-ABEF-44ED-A2F0-F0CF274C688E}" type="datetimeFigureOut">
              <a:rPr lang="sv-SE" smtClean="0"/>
              <a:t>2019-12-04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‹#›</a:t>
            </a:fld>
            <a:endParaRPr lang="sv-SE"/>
          </a:p>
        </p:txBody>
      </p:sp>
      <p:pic>
        <p:nvPicPr>
          <p:cNvPr id="8" name="Bildobjekt 7" descr="Sidfot_lång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4860323"/>
            <a:ext cx="1600200" cy="18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22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Click to edit Master title style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457200" y="1201500"/>
            <a:ext cx="4104000" cy="339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15310" y="1201500"/>
            <a:ext cx="4104000" cy="339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EB496-ABEF-44ED-A2F0-F0CF274C688E}" type="datetimeFigureOut">
              <a:rPr lang="sv-SE" smtClean="0"/>
              <a:t>2019-12-04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0171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1" y="205200"/>
            <a:ext cx="8368749" cy="857250"/>
          </a:xfrm>
        </p:spPr>
        <p:txBody>
          <a:bodyPr/>
          <a:lstStyle>
            <a:lvl1pPr>
              <a:defRPr/>
            </a:lvl1pPr>
          </a:lstStyle>
          <a:p>
            <a:r>
              <a:rPr lang="sv-SE"/>
              <a:t>Click to edit Master title style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113857"/>
            <a:ext cx="4104000" cy="398703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57200" y="1563300"/>
            <a:ext cx="4104000" cy="301401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sv-SE" dirty="0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4708822" y="1113857"/>
            <a:ext cx="4104000" cy="398703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4708822" y="1563300"/>
            <a:ext cx="4104000" cy="301401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EB496-ABEF-44ED-A2F0-F0CF274C688E}" type="datetimeFigureOut">
              <a:rPr lang="sv-SE" smtClean="0"/>
              <a:t>2019-12-04</a:t>
            </a:fld>
            <a:endParaRPr lang="sv-SE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5030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Click to edit Master title style</a:t>
            </a:r>
            <a:endParaRPr lang="sv-SE" dirty="0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EB496-ABEF-44ED-A2F0-F0CF274C688E}" type="datetimeFigureOut">
              <a:rPr lang="sv-SE" smtClean="0"/>
              <a:t>2019-12-04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11237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EB496-ABEF-44ED-A2F0-F0CF274C688E}" type="datetimeFigureOut">
              <a:rPr lang="sv-SE" smtClean="0"/>
              <a:t>2019-12-04</a:t>
            </a:fld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84103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Click to edit Master title style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EB496-ABEF-44ED-A2F0-F0CF274C688E}" type="datetimeFigureOut">
              <a:rPr lang="sv-SE" smtClean="0"/>
              <a:t>2019-12-04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69796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 descr="HH_ENG_Liggande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91601" y="4676400"/>
            <a:ext cx="1527173" cy="378000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368749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201500"/>
            <a:ext cx="8368748" cy="3393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1718320" y="4767263"/>
            <a:ext cx="113245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ill Sans Std Light" pitchFamily="34" charset="0"/>
              </a:defRPr>
            </a:lvl1pPr>
          </a:lstStyle>
          <a:p>
            <a:fld id="{E77EB496-ABEF-44ED-A2F0-F0CF274C688E}" type="datetimeFigureOut">
              <a:rPr lang="sv-SE" smtClean="0"/>
              <a:pPr/>
              <a:t>2019-12-04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2913853" y="4767263"/>
            <a:ext cx="375949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ill Sans Std Light" pitchFamily="34" charset="0"/>
              </a:defRPr>
            </a:lvl1pPr>
          </a:lstStyle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736420" y="4767263"/>
            <a:ext cx="61480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ill Sans Std Light" pitchFamily="34" charset="0"/>
              </a:defRPr>
            </a:lvl1pPr>
          </a:lstStyle>
          <a:p>
            <a:fld id="{7F1778D9-81D2-4496-A352-7CD7B16C1ED3}" type="slidenum">
              <a:rPr lang="sv-SE" smtClean="0"/>
              <a:pPr/>
              <a:t>‹#›</a:t>
            </a:fld>
            <a:endParaRPr lang="sv-SE"/>
          </a:p>
        </p:txBody>
      </p:sp>
      <p:pic>
        <p:nvPicPr>
          <p:cNvPr id="8" name="Bildobjekt 7" descr="Sidfot_lång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" y="4860323"/>
            <a:ext cx="1600200" cy="18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27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72" r:id="rId3"/>
    <p:sldLayoutId id="2147483671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3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Artificial Intelligence Laboratory </a:t>
            </a:r>
            <a:r>
              <a:rPr lang="sv-SE" dirty="0"/>
              <a:t>3</a:t>
            </a:r>
            <a:r>
              <a:rPr lang="en" dirty="0"/>
              <a:t>:</a:t>
            </a:r>
            <a:r>
              <a:rPr lang="sv-SE" dirty="0"/>
              <a:t> </a:t>
            </a:r>
            <a:r>
              <a:rPr lang="en-US" dirty="0"/>
              <a:t>Bayesian Network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n" dirty="0"/>
              <a:t>DT8012 Halmstad University</a:t>
            </a:r>
          </a:p>
          <a:p>
            <a:pPr lvl="0">
              <a:spcBef>
                <a:spcPts val="0"/>
              </a:spcBef>
            </a:pPr>
            <a:r>
              <a:rPr lang="sv-SE" dirty="0"/>
              <a:t>Dec </a:t>
            </a:r>
            <a:r>
              <a:rPr lang="en" dirty="0"/>
              <a:t>201</a:t>
            </a:r>
            <a:r>
              <a:rPr lang="sv-SE" dirty="0"/>
              <a:t>9</a:t>
            </a:r>
            <a:endParaRPr lang="en" dirty="0"/>
          </a:p>
          <a:p>
            <a:endParaRPr lang="sv-SE" sz="3600" dirty="0"/>
          </a:p>
        </p:txBody>
      </p:sp>
    </p:spTree>
    <p:extLst>
      <p:ext uri="{BB962C8B-B14F-4D97-AF65-F5344CB8AC3E}">
        <p14:creationId xmlns:p14="http://schemas.microsoft.com/office/powerpoint/2010/main" val="4191655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D8B1C-51A3-A24D-9552-349B6F624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Inference</a:t>
            </a:r>
            <a:endParaRPr lang="en-GB" dirty="0"/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3EA13F01-AEA0-A04D-97F8-5325843A137E}"/>
              </a:ext>
            </a:extLst>
          </p:cNvPr>
          <p:cNvGraphicFramePr/>
          <p:nvPr/>
        </p:nvGraphicFramePr>
        <p:xfrm>
          <a:off x="457200" y="1062450"/>
          <a:ext cx="4392648" cy="562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3" r:id="rId3" imgW="37160200" imgH="4686300" progId="">
                  <p:embed/>
                </p:oleObj>
              </mc:Choice>
              <mc:Fallback>
                <p:oleObj r:id="rId3" imgW="37160200" imgH="4686300" progId="">
                  <p:embed/>
                  <p:pic>
                    <p:nvPicPr>
                      <p:cNvPr id="4" name="Object 4">
                        <a:extLst>
                          <a:ext uri="{FF2B5EF4-FFF2-40B4-BE49-F238E27FC236}">
                            <a16:creationId xmlns:a16="http://schemas.microsoft.com/office/drawing/2014/main" id="{3EA13F01-AEA0-A04D-97F8-5325843A13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" y="1062450"/>
                        <a:ext cx="4392648" cy="5625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8">
            <a:extLst>
              <a:ext uri="{FF2B5EF4-FFF2-40B4-BE49-F238E27FC236}">
                <a16:creationId xmlns:a16="http://schemas.microsoft.com/office/drawing/2014/main" id="{24E3F6FD-C46D-0448-B4B4-AC4C7D8538A1}"/>
              </a:ext>
            </a:extLst>
          </p:cNvPr>
          <p:cNvGraphicFramePr/>
          <p:nvPr/>
        </p:nvGraphicFramePr>
        <p:xfrm>
          <a:off x="457200" y="1919700"/>
          <a:ext cx="6481800" cy="79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" r:id="rId5" imgW="78994000" imgH="9652000" progId="">
                  <p:embed/>
                </p:oleObj>
              </mc:Choice>
              <mc:Fallback>
                <p:oleObj r:id="rId5" imgW="78994000" imgH="9652000" progId="">
                  <p:embed/>
                  <p:pic>
                    <p:nvPicPr>
                      <p:cNvPr id="12" name="Object 8">
                        <a:extLst>
                          <a:ext uri="{FF2B5EF4-FFF2-40B4-BE49-F238E27FC236}">
                            <a16:creationId xmlns:a16="http://schemas.microsoft.com/office/drawing/2014/main" id="{24E3F6FD-C46D-0448-B4B4-AC4C7D8538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7200" y="1919700"/>
                        <a:ext cx="6481800" cy="79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97D030AE-4080-E340-8357-53C51351036C}"/>
              </a:ext>
            </a:extLst>
          </p:cNvPr>
          <p:cNvSpPr/>
          <p:nvPr/>
        </p:nvSpPr>
        <p:spPr>
          <a:xfrm>
            <a:off x="457200" y="3135610"/>
            <a:ext cx="45522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>
                <a:latin typeface="Cambria Math" panose="02040503050406030204" pitchFamily="18" charset="0"/>
              </a:rPr>
              <a:t>Exercise:</a:t>
            </a:r>
          </a:p>
          <a:p>
            <a:r>
              <a:rPr lang="sv-SE" dirty="0">
                <a:latin typeface="Cambria Math" panose="02040503050406030204" pitchFamily="18" charset="0"/>
              </a:rPr>
              <a:t>𝑝(𝐶𝑎𝑢𝑠𝑒 = 𝐴𝑛𝑖𝑚𝑎𝑙 | 𝑆𝑒𝑎𝑠𝑜𝑛 = 𝐴𝑢𝑡𝑢𝑚𝑛) = ?</a:t>
            </a:r>
          </a:p>
          <a:p>
            <a:r>
              <a:rPr lang="sv-SE" dirty="0">
                <a:latin typeface="Cambria Math" panose="02040503050406030204" pitchFamily="18" charset="0"/>
              </a:rPr>
              <a:t> </a:t>
            </a:r>
            <a:r>
              <a:rPr lang="sv-SE" dirty="0"/>
              <a:t>𝑝(𝑂𝑢𝑡𝑎𝑔𝑒 𝑑𝑢𝑟𝑎𝑡𝑖𝑜𝑛 = 𝑂𝑡𝑔 &lt;= 1 | 𝐹𝑎𝑐𝑖𝑙𝑖𝑡𝑦 𝑝𝑎𝑟𝑡 = 𝐺𝑟𝑜𝑢𝑛𝑑 𝑐𝑎𝑏𝑙𝑒 𝑝𝑖𝑙𝑙𝑎𝑟) = 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6200B2A-A3ED-D046-B104-74272B1216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9374" y="2863710"/>
            <a:ext cx="3159252" cy="188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3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Submit your assignment on the Blackboard</a:t>
            </a:r>
          </a:p>
          <a:p>
            <a:pPr lvl="1"/>
            <a:r>
              <a:rPr lang="en-US" dirty="0"/>
              <a:t>a short report about what you have done</a:t>
            </a:r>
          </a:p>
          <a:p>
            <a:r>
              <a:rPr lang="en-US" dirty="0"/>
              <a:t>F505B</a:t>
            </a:r>
          </a:p>
        </p:txBody>
      </p:sp>
    </p:spTree>
    <p:extLst>
      <p:ext uri="{BB962C8B-B14F-4D97-AF65-F5344CB8AC3E}">
        <p14:creationId xmlns:p14="http://schemas.microsoft.com/office/powerpoint/2010/main" val="4242160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724" y="1201500"/>
            <a:ext cx="4413358" cy="3393900"/>
          </a:xfrm>
        </p:spPr>
        <p:txBody>
          <a:bodyPr>
            <a:normAutofit/>
          </a:bodyPr>
          <a:lstStyle/>
          <a:p>
            <a:r>
              <a:rPr lang="en-US" sz="2400" dirty="0"/>
              <a:t>Smart Grid Data</a:t>
            </a:r>
          </a:p>
          <a:p>
            <a:pPr lvl="1"/>
            <a:r>
              <a:rPr lang="en-US" sz="2000" dirty="0"/>
              <a:t>Modelling with Bayesian Network (BN)</a:t>
            </a:r>
          </a:p>
          <a:p>
            <a:pPr lvl="1"/>
            <a:endParaRPr lang="en-US" sz="2000" dirty="0"/>
          </a:p>
          <a:p>
            <a:r>
              <a:rPr lang="en-US" sz="2400" dirty="0" err="1"/>
              <a:t>Bayesserver</a:t>
            </a:r>
            <a:endParaRPr lang="en-US" sz="2400" dirty="0"/>
          </a:p>
          <a:p>
            <a:pPr lvl="1"/>
            <a:r>
              <a:rPr lang="en-US" sz="2000" dirty="0"/>
              <a:t>BN modelling software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AD74E8-15E7-A749-95E5-FD5E82785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082" y="963956"/>
            <a:ext cx="3862381" cy="30420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D69AC48-BFD3-5142-884A-3CD4BC7C1EC5}"/>
              </a:ext>
            </a:extLst>
          </p:cNvPr>
          <p:cNvSpPr/>
          <p:nvPr/>
        </p:nvSpPr>
        <p:spPr>
          <a:xfrm>
            <a:off x="1952521" y="4938300"/>
            <a:ext cx="5238957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00" dirty="0"/>
              <a:t>Picture from Electric Power Distribution </a:t>
            </a:r>
            <a:r>
              <a:rPr lang="en-GB" sz="600" dirty="0" err="1"/>
              <a:t>Systemhttps</a:t>
            </a:r>
            <a:r>
              <a:rPr lang="en-GB" sz="600" dirty="0"/>
              <a:t>://</a:t>
            </a:r>
            <a:r>
              <a:rPr lang="en-GB" sz="600" dirty="0" err="1"/>
              <a:t>www.nigeriaelectricityhub.com</a:t>
            </a:r>
            <a:r>
              <a:rPr lang="en-GB" sz="600" dirty="0"/>
              <a:t>/download/automation-of-electrical-power-distribution-system/</a:t>
            </a:r>
          </a:p>
        </p:txBody>
      </p:sp>
    </p:spTree>
    <p:extLst>
      <p:ext uri="{BB962C8B-B14F-4D97-AF65-F5344CB8AC3E}">
        <p14:creationId xmlns:p14="http://schemas.microsoft.com/office/powerpoint/2010/main" val="2351245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ACA06-E6D9-F84A-8528-1563D4134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Smart Grid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02A07-BB3A-604C-8163-7F4D79A3D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1500"/>
            <a:ext cx="4835912" cy="3393900"/>
          </a:xfrm>
        </p:spPr>
        <p:txBody>
          <a:bodyPr>
            <a:normAutofit/>
          </a:bodyPr>
          <a:lstStyle/>
          <a:p>
            <a:r>
              <a:rPr lang="en-GB" dirty="0"/>
              <a:t>Power distribution network</a:t>
            </a:r>
          </a:p>
          <a:p>
            <a:pPr lvl="1"/>
            <a:r>
              <a:rPr lang="en-GB" dirty="0"/>
              <a:t>Power outage</a:t>
            </a:r>
          </a:p>
          <a:p>
            <a:pPr lvl="1"/>
            <a:r>
              <a:rPr lang="en-GB" dirty="0"/>
              <a:t>Predictive maintenance</a:t>
            </a:r>
          </a:p>
          <a:p>
            <a:r>
              <a:rPr lang="en-GB" dirty="0"/>
              <a:t>Failures analysis in the Smart Grid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718D70-FD4C-194F-A6A1-D76E9EC22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714" y="978055"/>
            <a:ext cx="3741384" cy="29467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93FE23B-F355-6049-A45C-964E6C3BC9D8}"/>
              </a:ext>
            </a:extLst>
          </p:cNvPr>
          <p:cNvSpPr/>
          <p:nvPr/>
        </p:nvSpPr>
        <p:spPr>
          <a:xfrm>
            <a:off x="1952521" y="4938300"/>
            <a:ext cx="5238957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00" dirty="0"/>
              <a:t>Picture from Electric Power Distribution </a:t>
            </a:r>
            <a:r>
              <a:rPr lang="en-GB" sz="600" dirty="0" err="1"/>
              <a:t>Systemhttps</a:t>
            </a:r>
            <a:r>
              <a:rPr lang="en-GB" sz="600" dirty="0"/>
              <a:t>://</a:t>
            </a:r>
            <a:r>
              <a:rPr lang="en-GB" sz="600" dirty="0" err="1"/>
              <a:t>www.nigeriaelectricityhub.com</a:t>
            </a:r>
            <a:r>
              <a:rPr lang="en-GB" sz="600" dirty="0"/>
              <a:t>/download/automation-of-electrical-power-distribution-system/</a:t>
            </a:r>
          </a:p>
        </p:txBody>
      </p:sp>
    </p:spTree>
    <p:extLst>
      <p:ext uri="{BB962C8B-B14F-4D97-AF65-F5344CB8AC3E}">
        <p14:creationId xmlns:p14="http://schemas.microsoft.com/office/powerpoint/2010/main" val="1266681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Analyse important parameters/factors for failures in the smart grid</a:t>
            </a:r>
          </a:p>
          <a:p>
            <a:pPr lvl="1"/>
            <a:r>
              <a:rPr lang="en-US" dirty="0"/>
              <a:t>Modelling artificial and real data with BN</a:t>
            </a:r>
          </a:p>
          <a:p>
            <a:pPr lvl="1"/>
            <a:r>
              <a:rPr lang="en-US" dirty="0"/>
              <a:t>Learn how to estimate BN parameters</a:t>
            </a:r>
          </a:p>
          <a:p>
            <a:pPr lvl="1"/>
            <a:r>
              <a:rPr lang="en-US" dirty="0"/>
              <a:t>Reasoning and decision making</a:t>
            </a:r>
          </a:p>
          <a:p>
            <a:r>
              <a:rPr lang="en-US" dirty="0"/>
              <a:t>Working with </a:t>
            </a:r>
            <a:r>
              <a:rPr lang="en-US" dirty="0" err="1"/>
              <a:t>Bayesserver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32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A3E0F-8F1D-D948-AC9A-A93FF6161CB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85900" y="261321"/>
            <a:ext cx="6172200" cy="746358"/>
          </a:xfrm>
        </p:spPr>
        <p:txBody>
          <a:bodyPr vert="horz" wrap="square" lIns="68580" tIns="34290" rIns="68580" bIns="34290" rtlCol="0" anchor="ctr">
            <a:spAutoFit/>
          </a:bodyPr>
          <a:lstStyle/>
          <a:p>
            <a:pPr lvl="0" hangingPunct="1"/>
            <a:r>
              <a:rPr lang="sv-SE"/>
              <a:t>Bayesian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1BA4AA-C4B8-2D4C-843B-846AFB35FF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6596" y="1188038"/>
            <a:ext cx="6276561" cy="2767424"/>
          </a:xfrm>
        </p:spPr>
        <p:txBody>
          <a:bodyPr vert="horz" wrap="square" lIns="68580" tIns="34290" rIns="68580" bIns="34290" rtlCol="0">
            <a:spAutoFit/>
          </a:bodyPr>
          <a:lstStyle/>
          <a:p>
            <a:pPr marL="0" indent="0">
              <a:spcBef>
                <a:spcPts val="449"/>
              </a:spcBef>
              <a:buNone/>
              <a:tabLst>
                <a:tab pos="828360" algn="l"/>
                <a:tab pos="1514159" algn="l"/>
                <a:tab pos="2199959" algn="l"/>
                <a:tab pos="2885759" algn="l"/>
                <a:tab pos="3571559" algn="l"/>
                <a:tab pos="4257360" algn="l"/>
                <a:tab pos="4943160" algn="l"/>
                <a:tab pos="5628960" algn="l"/>
                <a:tab pos="6314760" algn="l"/>
                <a:tab pos="7000560" algn="l"/>
                <a:tab pos="7686360" algn="l"/>
              </a:tabLst>
            </a:pPr>
            <a:r>
              <a:rPr lang="sv-SE" sz="1800" dirty="0"/>
              <a:t>A </a:t>
            </a:r>
            <a:r>
              <a:rPr lang="sv-SE" sz="1800" b="1" dirty="0" err="1"/>
              <a:t>Bayesian</a:t>
            </a:r>
            <a:r>
              <a:rPr lang="sv-SE" sz="1800" b="1" dirty="0"/>
              <a:t> </a:t>
            </a:r>
            <a:r>
              <a:rPr lang="sv-SE" sz="1800" b="1" dirty="0" err="1"/>
              <a:t>network</a:t>
            </a:r>
            <a:r>
              <a:rPr lang="sv-SE" sz="1800" dirty="0"/>
              <a:t> is a </a:t>
            </a:r>
            <a:r>
              <a:rPr lang="sv-SE" sz="1800" dirty="0" err="1"/>
              <a:t>directed</a:t>
            </a:r>
            <a:r>
              <a:rPr lang="sv-SE" sz="1800" dirty="0"/>
              <a:t> </a:t>
            </a:r>
            <a:r>
              <a:rPr lang="sv-SE" sz="1800" dirty="0" err="1"/>
              <a:t>graph</a:t>
            </a:r>
            <a:r>
              <a:rPr lang="sv-SE" sz="1800" dirty="0"/>
              <a:t> in </a:t>
            </a:r>
            <a:r>
              <a:rPr lang="sv-SE" sz="1800" dirty="0" err="1"/>
              <a:t>which</a:t>
            </a:r>
            <a:r>
              <a:rPr lang="sv-SE" sz="1800" dirty="0"/>
              <a:t> </a:t>
            </a:r>
            <a:r>
              <a:rPr lang="sv-SE" sz="1800" dirty="0" err="1"/>
              <a:t>each</a:t>
            </a:r>
            <a:r>
              <a:rPr lang="sv-SE" sz="1800" dirty="0"/>
              <a:t> </a:t>
            </a:r>
            <a:r>
              <a:rPr lang="sv-SE" sz="1800" dirty="0" err="1"/>
              <a:t>node</a:t>
            </a:r>
            <a:r>
              <a:rPr lang="sv-SE" sz="1800" dirty="0"/>
              <a:t> is </a:t>
            </a:r>
            <a:r>
              <a:rPr lang="sv-SE" sz="1800" dirty="0" err="1"/>
              <a:t>annotated</a:t>
            </a:r>
            <a:r>
              <a:rPr lang="sv-SE" sz="1800" dirty="0"/>
              <a:t> </a:t>
            </a:r>
            <a:r>
              <a:rPr lang="sv-SE" sz="1800" dirty="0" err="1"/>
              <a:t>with</a:t>
            </a:r>
            <a:r>
              <a:rPr lang="sv-SE" sz="1800" dirty="0"/>
              <a:t> </a:t>
            </a:r>
            <a:r>
              <a:rPr lang="sv-SE" sz="1800" dirty="0" err="1"/>
              <a:t>quantitative</a:t>
            </a:r>
            <a:r>
              <a:rPr lang="sv-SE" sz="1800" dirty="0"/>
              <a:t> </a:t>
            </a:r>
            <a:r>
              <a:rPr lang="sv-SE" sz="1800" dirty="0" err="1"/>
              <a:t>probability</a:t>
            </a:r>
            <a:r>
              <a:rPr lang="sv-SE" sz="1800" dirty="0"/>
              <a:t> information:</a:t>
            </a:r>
          </a:p>
          <a:p>
            <a:pPr>
              <a:spcBef>
                <a:spcPts val="449"/>
              </a:spcBef>
              <a:buClr>
                <a:srgbClr val="000000"/>
              </a:buClr>
              <a:buSzPct val="100000"/>
              <a:buAutoNum type="arabicPeriod"/>
            </a:pPr>
            <a:r>
              <a:rPr lang="sv-SE" sz="1800" dirty="0"/>
              <a:t>The set </a:t>
            </a:r>
            <a:r>
              <a:rPr lang="sv-SE" sz="1800" dirty="0" err="1"/>
              <a:t>of</a:t>
            </a:r>
            <a:r>
              <a:rPr lang="sv-SE" sz="1800" dirty="0"/>
              <a:t> </a:t>
            </a:r>
            <a:r>
              <a:rPr lang="sv-SE" sz="1800" dirty="0" err="1"/>
              <a:t>nodes</a:t>
            </a:r>
            <a:r>
              <a:rPr lang="sv-SE" sz="1800" dirty="0"/>
              <a:t> </a:t>
            </a:r>
            <a:r>
              <a:rPr lang="sv-SE" sz="1800" dirty="0" err="1"/>
              <a:t>of</a:t>
            </a:r>
            <a:r>
              <a:rPr lang="sv-SE" sz="1800" dirty="0"/>
              <a:t> the </a:t>
            </a:r>
            <a:r>
              <a:rPr lang="sv-SE" sz="1800" dirty="0" err="1"/>
              <a:t>network</a:t>
            </a:r>
            <a:r>
              <a:rPr lang="sv-SE" sz="1800" dirty="0"/>
              <a:t> </a:t>
            </a:r>
            <a:r>
              <a:rPr lang="sv-SE" sz="1800" dirty="0" err="1"/>
              <a:t>corresponds</a:t>
            </a:r>
            <a:r>
              <a:rPr lang="sv-SE" sz="1800" dirty="0"/>
              <a:t> to a set </a:t>
            </a:r>
            <a:r>
              <a:rPr lang="sv-SE" sz="1800" dirty="0" err="1"/>
              <a:t>of</a:t>
            </a:r>
            <a:r>
              <a:rPr lang="sv-SE" sz="1800" dirty="0"/>
              <a:t> </a:t>
            </a:r>
            <a:r>
              <a:rPr lang="sv-SE" sz="1800" dirty="0" err="1"/>
              <a:t>random</a:t>
            </a:r>
            <a:r>
              <a:rPr lang="sv-SE" sz="1800" dirty="0"/>
              <a:t> </a:t>
            </a:r>
            <a:r>
              <a:rPr lang="sv-SE" sz="1800" dirty="0" err="1"/>
              <a:t>variables</a:t>
            </a:r>
            <a:r>
              <a:rPr lang="sv-SE" sz="1800" dirty="0"/>
              <a:t> </a:t>
            </a:r>
            <a:r>
              <a:rPr lang="sv-SE" sz="1800" dirty="0">
                <a:latin typeface="Times New Roman" pitchFamily="18"/>
              </a:rPr>
              <a:t>{</a:t>
            </a:r>
            <a:r>
              <a:rPr lang="sv-SE" sz="1800" i="1" dirty="0">
                <a:latin typeface="Times New Roman" pitchFamily="18"/>
              </a:rPr>
              <a:t>X</a:t>
            </a:r>
            <a:r>
              <a:rPr lang="sv-SE" sz="1800" i="1" baseline="-25000" dirty="0">
                <a:latin typeface="Times New Roman" pitchFamily="18"/>
              </a:rPr>
              <a:t>1</a:t>
            </a:r>
            <a:r>
              <a:rPr lang="sv-SE" sz="1800" i="1" dirty="0">
                <a:latin typeface="Times New Roman" pitchFamily="18"/>
              </a:rPr>
              <a:t>,X</a:t>
            </a:r>
            <a:r>
              <a:rPr lang="sv-SE" sz="1800" i="1" baseline="-25000" dirty="0">
                <a:latin typeface="Times New Roman" pitchFamily="18"/>
              </a:rPr>
              <a:t>2</a:t>
            </a:r>
            <a:r>
              <a:rPr lang="sv-SE" sz="1800" i="1" dirty="0">
                <a:latin typeface="Times New Roman" pitchFamily="18"/>
              </a:rPr>
              <a:t>,X</a:t>
            </a:r>
            <a:r>
              <a:rPr lang="sv-SE" sz="1800" i="1" baseline="-25000" dirty="0">
                <a:latin typeface="Times New Roman" pitchFamily="18"/>
              </a:rPr>
              <a:t>3</a:t>
            </a:r>
            <a:r>
              <a:rPr lang="sv-SE" sz="1800" dirty="0">
                <a:latin typeface="Times New Roman" pitchFamily="18"/>
              </a:rPr>
              <a:t>,...}</a:t>
            </a:r>
          </a:p>
          <a:p>
            <a:pPr>
              <a:spcBef>
                <a:spcPts val="449"/>
              </a:spcBef>
              <a:buClr>
                <a:srgbClr val="000000"/>
              </a:buClr>
              <a:buSzPct val="100000"/>
              <a:buAutoNum type="arabicPeriod"/>
            </a:pPr>
            <a:r>
              <a:rPr lang="sv-SE" sz="1800" dirty="0"/>
              <a:t>pairs </a:t>
            </a:r>
            <a:r>
              <a:rPr lang="sv-SE" sz="1800" dirty="0" err="1"/>
              <a:t>of</a:t>
            </a:r>
            <a:r>
              <a:rPr lang="sv-SE" sz="1800" dirty="0"/>
              <a:t> </a:t>
            </a:r>
            <a:r>
              <a:rPr lang="sv-SE" sz="1800" dirty="0" err="1"/>
              <a:t>nodes</a:t>
            </a:r>
            <a:r>
              <a:rPr lang="sv-SE" sz="1800" dirty="0"/>
              <a:t> </a:t>
            </a:r>
            <a:r>
              <a:rPr lang="sv-SE" sz="1800" dirty="0" err="1"/>
              <a:t>can</a:t>
            </a:r>
            <a:r>
              <a:rPr lang="sv-SE" sz="1800" dirty="0"/>
              <a:t> be </a:t>
            </a:r>
            <a:r>
              <a:rPr lang="sv-SE" sz="1800" dirty="0" err="1"/>
              <a:t>connected</a:t>
            </a:r>
            <a:r>
              <a:rPr lang="sv-SE" sz="1800" dirty="0"/>
              <a:t> by </a:t>
            </a:r>
            <a:r>
              <a:rPr lang="sv-SE" sz="1800" dirty="0" err="1"/>
              <a:t>directed</a:t>
            </a:r>
            <a:r>
              <a:rPr lang="sv-SE" sz="1800" dirty="0"/>
              <a:t> </a:t>
            </a:r>
            <a:r>
              <a:rPr lang="sv-SE" sz="1800" dirty="0" err="1"/>
              <a:t>links</a:t>
            </a:r>
            <a:r>
              <a:rPr lang="sv-SE" sz="1800" dirty="0"/>
              <a:t> </a:t>
            </a:r>
            <a:r>
              <a:rPr lang="sv-SE" sz="1800" dirty="0" err="1"/>
              <a:t>defining</a:t>
            </a:r>
            <a:r>
              <a:rPr lang="sv-SE" sz="1800" dirty="0"/>
              <a:t> a </a:t>
            </a:r>
            <a:r>
              <a:rPr lang="sv-SE" sz="1800" dirty="0" err="1"/>
              <a:t>parent</a:t>
            </a:r>
            <a:r>
              <a:rPr lang="sv-SE" sz="1800" dirty="0"/>
              <a:t> </a:t>
            </a:r>
            <a:r>
              <a:rPr lang="sv-SE" sz="1800" dirty="0">
                <a:latin typeface="Symbol" pitchFamily="18"/>
              </a:rPr>
              <a:t></a:t>
            </a:r>
            <a:r>
              <a:rPr lang="sv-SE" sz="1800" dirty="0"/>
              <a:t> </a:t>
            </a:r>
            <a:r>
              <a:rPr lang="sv-SE" sz="1800" dirty="0" err="1"/>
              <a:t>child</a:t>
            </a:r>
            <a:r>
              <a:rPr lang="sv-SE" sz="1800" dirty="0"/>
              <a:t> relation</a:t>
            </a:r>
          </a:p>
          <a:p>
            <a:pPr>
              <a:spcBef>
                <a:spcPts val="449"/>
              </a:spcBef>
              <a:buClr>
                <a:srgbClr val="000000"/>
              </a:buClr>
              <a:buSzPct val="100000"/>
              <a:buAutoNum type="arabicPeriod"/>
            </a:pPr>
            <a:r>
              <a:rPr lang="sv-SE" sz="1800" dirty="0" err="1"/>
              <a:t>Each</a:t>
            </a:r>
            <a:r>
              <a:rPr lang="sv-SE" sz="1800" dirty="0"/>
              <a:t> </a:t>
            </a:r>
            <a:r>
              <a:rPr lang="sv-SE" sz="1800" dirty="0" err="1"/>
              <a:t>node</a:t>
            </a:r>
            <a:r>
              <a:rPr lang="sv-SE" sz="1800" dirty="0"/>
              <a:t> </a:t>
            </a:r>
            <a:r>
              <a:rPr lang="sv-SE" sz="1800" i="1" dirty="0" err="1">
                <a:latin typeface="Times New Roman" pitchFamily="18"/>
              </a:rPr>
              <a:t>X</a:t>
            </a:r>
            <a:r>
              <a:rPr lang="sv-SE" sz="1800" i="1" baseline="-25000" dirty="0" err="1">
                <a:latin typeface="Times New Roman" pitchFamily="18"/>
              </a:rPr>
              <a:t>i</a:t>
            </a:r>
            <a:r>
              <a:rPr lang="sv-SE" sz="1800" dirty="0"/>
              <a:t> </a:t>
            </a:r>
            <a:r>
              <a:rPr lang="sv-SE" sz="1800" dirty="0" err="1"/>
              <a:t>contains</a:t>
            </a:r>
            <a:r>
              <a:rPr lang="sv-SE" sz="1800" dirty="0"/>
              <a:t> a </a:t>
            </a:r>
            <a:r>
              <a:rPr lang="sv-SE" sz="1800" dirty="0" err="1"/>
              <a:t>conditional</a:t>
            </a:r>
            <a:r>
              <a:rPr lang="sv-SE" sz="1800" dirty="0"/>
              <a:t> </a:t>
            </a:r>
            <a:r>
              <a:rPr lang="sv-SE" sz="1800" dirty="0" err="1"/>
              <a:t>probability</a:t>
            </a:r>
            <a:r>
              <a:rPr lang="sv-SE" sz="1800" dirty="0"/>
              <a:t> distribution </a:t>
            </a:r>
            <a:r>
              <a:rPr lang="sv-SE" sz="1800" b="1" dirty="0">
                <a:latin typeface="Times New Roman" pitchFamily="18"/>
              </a:rPr>
              <a:t>P</a:t>
            </a:r>
            <a:r>
              <a:rPr lang="sv-SE" sz="1800" dirty="0">
                <a:latin typeface="Times New Roman" pitchFamily="18"/>
              </a:rPr>
              <a:t>(</a:t>
            </a:r>
            <a:r>
              <a:rPr lang="sv-SE" sz="1800" i="1" dirty="0" err="1">
                <a:latin typeface="Times New Roman" pitchFamily="18"/>
              </a:rPr>
              <a:t>X</a:t>
            </a:r>
            <a:r>
              <a:rPr lang="sv-SE" sz="1800" i="1" baseline="-25000" dirty="0" err="1">
                <a:latin typeface="Times New Roman" pitchFamily="18"/>
              </a:rPr>
              <a:t>i</a:t>
            </a:r>
            <a:r>
              <a:rPr lang="sv-SE" sz="1800" dirty="0">
                <a:latin typeface="Times New Roman" pitchFamily="18"/>
              </a:rPr>
              <a:t> | </a:t>
            </a:r>
            <a:r>
              <a:rPr lang="sv-SE" sz="1800" i="1" dirty="0" err="1">
                <a:latin typeface="Times New Roman" pitchFamily="18"/>
              </a:rPr>
              <a:t>Parents</a:t>
            </a:r>
            <a:r>
              <a:rPr lang="sv-SE" sz="1800" dirty="0">
                <a:latin typeface="Times New Roman" pitchFamily="18"/>
              </a:rPr>
              <a:t>(</a:t>
            </a:r>
            <a:r>
              <a:rPr lang="sv-SE" sz="1800" i="1" dirty="0" err="1">
                <a:latin typeface="Times New Roman" pitchFamily="18"/>
              </a:rPr>
              <a:t>X</a:t>
            </a:r>
            <a:r>
              <a:rPr lang="sv-SE" sz="1800" i="1" baseline="-25000" dirty="0" err="1">
                <a:latin typeface="Times New Roman" pitchFamily="18"/>
              </a:rPr>
              <a:t>i</a:t>
            </a:r>
            <a:r>
              <a:rPr lang="sv-SE" sz="1800" dirty="0">
                <a:latin typeface="Times New Roman" pitchFamily="18"/>
              </a:rPr>
              <a:t>))</a:t>
            </a:r>
          </a:p>
          <a:p>
            <a:pPr>
              <a:spcBef>
                <a:spcPts val="449"/>
              </a:spcBef>
              <a:buClr>
                <a:srgbClr val="000000"/>
              </a:buClr>
              <a:buSzPct val="100000"/>
              <a:buAutoNum type="arabicPeriod"/>
            </a:pPr>
            <a:r>
              <a:rPr lang="sv-SE" sz="1800" dirty="0"/>
              <a:t>The </a:t>
            </a:r>
            <a:r>
              <a:rPr lang="sv-SE" sz="1800" dirty="0" err="1"/>
              <a:t>graph</a:t>
            </a:r>
            <a:r>
              <a:rPr lang="sv-SE" sz="1800" dirty="0"/>
              <a:t> is a </a:t>
            </a:r>
            <a:r>
              <a:rPr lang="sv-SE" sz="1800" dirty="0" err="1"/>
              <a:t>directed</a:t>
            </a:r>
            <a:r>
              <a:rPr lang="sv-SE" sz="1800" dirty="0"/>
              <a:t> </a:t>
            </a:r>
            <a:r>
              <a:rPr lang="sv-SE" sz="1800" dirty="0" err="1"/>
              <a:t>acyclic</a:t>
            </a:r>
            <a:r>
              <a:rPr lang="sv-SE" sz="1800" dirty="0"/>
              <a:t> </a:t>
            </a:r>
            <a:r>
              <a:rPr lang="sv-SE" sz="1800" dirty="0" err="1"/>
              <a:t>graph</a:t>
            </a:r>
            <a:r>
              <a:rPr lang="sv-SE" sz="1800" dirty="0"/>
              <a:t> (DAG)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14AA24-B901-4A42-A977-AEB39F15B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108" y="1763874"/>
            <a:ext cx="2881393" cy="179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0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73119-89D3-4E45-AA91-80B2CE557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Artificial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E2049F-1A18-EC47-A448-9AEFB7A8A7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2501" y="1062450"/>
            <a:ext cx="7298998" cy="353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537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73119-89D3-4E45-AA91-80B2CE557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67E81C-0609-794F-B971-1B1D96389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7E477B-7E22-4240-84A0-5B84CB943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133"/>
            <a:ext cx="9144000" cy="370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274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73955-D4CF-C347-8916-3419769C3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Bayesserver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0DD52-BF5A-6540-8074-6628715BC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1500"/>
            <a:ext cx="2734056" cy="3393900"/>
          </a:xfrm>
        </p:spPr>
        <p:txBody>
          <a:bodyPr>
            <a:normAutofit/>
          </a:bodyPr>
          <a:lstStyle/>
          <a:p>
            <a:r>
              <a:rPr lang="en-GB" sz="2000" dirty="0"/>
              <a:t>Network</a:t>
            </a:r>
          </a:p>
          <a:p>
            <a:r>
              <a:rPr lang="en-GB" sz="2000" dirty="0"/>
              <a:t>Data connection</a:t>
            </a:r>
          </a:p>
          <a:p>
            <a:r>
              <a:rPr lang="en-GB" sz="2000" dirty="0"/>
              <a:t>Node</a:t>
            </a:r>
          </a:p>
          <a:p>
            <a:r>
              <a:rPr lang="en-GB" sz="2000" dirty="0"/>
              <a:t>Link</a:t>
            </a:r>
          </a:p>
          <a:p>
            <a:r>
              <a:rPr lang="en-GB" sz="2000" dirty="0"/>
              <a:t>Structural Learning</a:t>
            </a:r>
          </a:p>
          <a:p>
            <a:r>
              <a:rPr lang="en-GB" sz="2000" dirty="0"/>
              <a:t>Algorithms</a:t>
            </a:r>
          </a:p>
          <a:p>
            <a:pPr lvl="1"/>
            <a:r>
              <a:rPr lang="en-GB" sz="1600" dirty="0"/>
              <a:t>PC algorithm</a:t>
            </a:r>
          </a:p>
          <a:p>
            <a:r>
              <a:rPr lang="en-GB" sz="2000" dirty="0"/>
              <a:t>Parameter Learning</a:t>
            </a:r>
          </a:p>
        </p:txBody>
      </p:sp>
      <p:pic>
        <p:nvPicPr>
          <p:cNvPr id="4097" name="Picture 1" descr="page2image169007200">
            <a:extLst>
              <a:ext uri="{FF2B5EF4-FFF2-40B4-BE49-F238E27FC236}">
                <a16:creationId xmlns:a16="http://schemas.microsoft.com/office/drawing/2014/main" id="{DDB8FBDF-D85A-0040-BF67-CC2A61000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831" y="1201500"/>
            <a:ext cx="5524126" cy="294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604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9812-FB11-FB4B-AB20-627B96DDE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BN examples</a:t>
            </a:r>
          </a:p>
        </p:txBody>
      </p:sp>
      <p:pic>
        <p:nvPicPr>
          <p:cNvPr id="3073" name="Picture 1" descr="page7image168867232">
            <a:extLst>
              <a:ext uri="{FF2B5EF4-FFF2-40B4-BE49-F238E27FC236}">
                <a16:creationId xmlns:a16="http://schemas.microsoft.com/office/drawing/2014/main" id="{6BE57DBB-2AB7-F34D-882B-F480CB7DC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68" y="1153890"/>
            <a:ext cx="3302714" cy="265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age10image168897712">
            <a:extLst>
              <a:ext uri="{FF2B5EF4-FFF2-40B4-BE49-F238E27FC236}">
                <a16:creationId xmlns:a16="http://schemas.microsoft.com/office/drawing/2014/main" id="{9228599B-63B3-B648-9281-85A2986FD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826" y="1073880"/>
            <a:ext cx="3966539" cy="2054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26B8EBC-B938-5E42-AAAB-064E57B9DCB9}"/>
              </a:ext>
            </a:extLst>
          </p:cNvPr>
          <p:cNvCxnSpPr/>
          <p:nvPr/>
        </p:nvCxnSpPr>
        <p:spPr>
          <a:xfrm>
            <a:off x="4325112" y="1040733"/>
            <a:ext cx="0" cy="4102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91A4A9E-9900-474B-AC96-15998659C7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8318" y="3217946"/>
            <a:ext cx="2635245" cy="14581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F17A4E-E15C-9242-AC71-FC397EAABB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251" y="3709254"/>
            <a:ext cx="2311146" cy="132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5836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 (eng)">
  <a:themeElements>
    <a:clrScheme name="HH-mall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4985"/>
      </a:accent1>
      <a:accent2>
        <a:srgbClr val="22BBEA"/>
      </a:accent2>
      <a:accent3>
        <a:srgbClr val="006DB0"/>
      </a:accent3>
      <a:accent4>
        <a:srgbClr val="96C0E3"/>
      </a:accent4>
      <a:accent5>
        <a:srgbClr val="B81218"/>
      </a:accent5>
      <a:accent6>
        <a:srgbClr val="B0CC3B"/>
      </a:accent6>
      <a:hlink>
        <a:srgbClr val="0000FF"/>
      </a:hlink>
      <a:folHlink>
        <a:srgbClr val="800080"/>
      </a:folHlink>
    </a:clrScheme>
    <a:fontScheme name="HH-PPT">
      <a:majorFont>
        <a:latin typeface="Gill Sans Std"/>
        <a:ea typeface=""/>
        <a:cs typeface=""/>
      </a:majorFont>
      <a:minorFont>
        <a:latin typeface="Gill Sans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H - engelsk 2013-12-05.potx" id="{31544C79-F7C1-4CE1-9922-5D384AD6E040}" vid="{9E7DE78F-B962-4191-B2DD-C9FC866B5C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 (eng).potx</Template>
  <TotalTime>5583</TotalTime>
  <Words>263</Words>
  <Application>Microsoft Macintosh PowerPoint</Application>
  <PresentationFormat>On-screen Show (16:9)</PresentationFormat>
  <Paragraphs>49</Paragraphs>
  <Slides>11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Cambria Math</vt:lpstr>
      <vt:lpstr>Gill Sans Std</vt:lpstr>
      <vt:lpstr>Gill Sans Std Light</vt:lpstr>
      <vt:lpstr>Symbol</vt:lpstr>
      <vt:lpstr>Times New Roman</vt:lpstr>
      <vt:lpstr>Presentation (eng)</vt:lpstr>
      <vt:lpstr>Artificial Intelligence Laboratory 3: Bayesian Network</vt:lpstr>
      <vt:lpstr>Lab 3</vt:lpstr>
      <vt:lpstr>Smart Grid</vt:lpstr>
      <vt:lpstr>General Objective</vt:lpstr>
      <vt:lpstr>Bayesian networks</vt:lpstr>
      <vt:lpstr>Artificial Data</vt:lpstr>
      <vt:lpstr>Real Data</vt:lpstr>
      <vt:lpstr>Bayesserver</vt:lpstr>
      <vt:lpstr>BN examples</vt:lpstr>
      <vt:lpstr>Inference</vt:lpstr>
      <vt:lpstr>Grading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subject/>
  <dc:creator>Lars Jönsson</dc:creator>
  <cp:keywords/>
  <dc:description/>
  <cp:lastModifiedBy>Fan Yuantao</cp:lastModifiedBy>
  <cp:revision>1222</cp:revision>
  <dcterms:created xsi:type="dcterms:W3CDTF">2013-11-24T21:01:37Z</dcterms:created>
  <dcterms:modified xsi:type="dcterms:W3CDTF">2019-12-04T21:20:18Z</dcterms:modified>
  <cp:category/>
</cp:coreProperties>
</file>